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8"/>
  </p:notesMasterIdLst>
  <p:handoutMasterIdLst>
    <p:handoutMasterId r:id="rId19"/>
  </p:handoutMasterIdLst>
  <p:sldIdLst>
    <p:sldId id="266" r:id="rId3"/>
    <p:sldId id="264" r:id="rId4"/>
    <p:sldId id="271" r:id="rId5"/>
    <p:sldId id="270" r:id="rId6"/>
    <p:sldId id="274" r:id="rId7"/>
    <p:sldId id="276" r:id="rId8"/>
    <p:sldId id="269" r:id="rId9"/>
    <p:sldId id="268" r:id="rId10"/>
    <p:sldId id="275" r:id="rId11"/>
    <p:sldId id="265" r:id="rId12"/>
    <p:sldId id="259" r:id="rId13"/>
    <p:sldId id="263" r:id="rId14"/>
    <p:sldId id="272" r:id="rId15"/>
    <p:sldId id="273" r:id="rId16"/>
    <p:sldId id="26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77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howGuides="1">
      <p:cViewPr varScale="1">
        <p:scale>
          <a:sx n="108" d="100"/>
          <a:sy n="108" d="100"/>
        </p:scale>
        <p:origin x="630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t" anchorCtr="1"/>
          <a:lstStyle/>
          <a:p>
            <a:pPr>
              <a:defRPr sz="1862" b="1" i="0" u="none" strike="noStrike" kern="1200" cap="all" spc="5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2015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2015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55D7-400F-B5D1-2920580BB4DD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55D7-400F-B5D1-2920580BB4DD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55D7-400F-B5D1-2920580BB4D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3"/>
                <c:pt idx="0">
                  <c:v>adopting DevOps</c:v>
                </c:pt>
                <c:pt idx="1">
                  <c:v>not adopting</c:v>
                </c:pt>
                <c:pt idx="2">
                  <c:v>don’t know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3"/>
                <c:pt idx="0">
                  <c:v>0.66</c:v>
                </c:pt>
                <c:pt idx="1">
                  <c:v>0.19</c:v>
                </c:pt>
                <c:pt idx="2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6F9-4992-9E4D-9907BA653056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t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2016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0009-45FE-84BC-899564CF38D9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0009-45FE-84BC-899564CF38D9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0009-45FE-84BC-899564CF38D9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7-0009-45FE-84BC-899564CF38D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4"/>
                <c:pt idx="0">
                  <c:v>adopting DevOps</c:v>
                </c:pt>
                <c:pt idx="1">
                  <c:v>not adopting</c:v>
                </c:pt>
                <c:pt idx="2">
                  <c:v>don’t know</c:v>
                </c:pt>
                <c:pt idx="3">
                  <c:v>other</c:v>
                </c:pt>
              </c:strCache>
            </c:strRef>
          </c:cat>
          <c:val>
            <c:numRef>
              <c:f>Sheet1!$B$2:$B$5</c:f>
              <c:numCache>
                <c:formatCode>0%</c:formatCode>
                <c:ptCount val="4"/>
                <c:pt idx="0">
                  <c:v>0.74</c:v>
                </c:pt>
                <c:pt idx="1">
                  <c:v>0.16</c:v>
                </c:pt>
                <c:pt idx="2">
                  <c:v>0.06</c:v>
                </c:pt>
                <c:pt idx="3">
                  <c:v>0.04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0009-45FE-84BC-899564CF38D9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66018622672165983"/>
          <c:y val="0.13713636800725321"/>
          <c:w val="0.31600424946881639"/>
          <c:h val="0.7883582813995339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uuhu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81F97-2A0E-4358-B5B9-D59AF04E1B73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huhu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4806F-207F-45A5-A8CB-75606FFDB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62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uuhu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09C58-BC92-47BD-BF30-29B35CB445F1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huhu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2B50B-3976-455A-B2C2-D2565994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500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Android</a:t>
            </a:r>
            <a:r>
              <a:rPr lang="en-US" baseline="0" dirty="0"/>
              <a:t> : Co </a:t>
            </a:r>
            <a:r>
              <a:rPr lang="en-US" baseline="0" dirty="0" err="1"/>
              <a:t>publikujeme</a:t>
            </a:r>
            <a:r>
              <a:rPr lang="en-US" baseline="0" dirty="0"/>
              <a:t> </a:t>
            </a:r>
            <a:r>
              <a:rPr lang="en-US" baseline="0" dirty="0" err="1"/>
              <a:t>ven</a:t>
            </a:r>
            <a:r>
              <a:rPr lang="en-US" baseline="0" dirty="0"/>
              <a:t>, </a:t>
            </a:r>
            <a:r>
              <a:rPr lang="en-US" baseline="0" dirty="0" err="1"/>
              <a:t>je</a:t>
            </a:r>
            <a:r>
              <a:rPr lang="en-US" baseline="0" dirty="0"/>
              <a:t> </a:t>
            </a:r>
            <a:r>
              <a:rPr lang="en-US" baseline="0" dirty="0" err="1"/>
              <a:t>potřeba</a:t>
            </a:r>
            <a:r>
              <a:rPr lang="en-US" baseline="0" dirty="0"/>
              <a:t> </a:t>
            </a:r>
            <a:r>
              <a:rPr lang="en-US" baseline="0" dirty="0" err="1"/>
              <a:t>podepsat</a:t>
            </a:r>
            <a:r>
              <a:rPr lang="en-US" baseline="0" dirty="0"/>
              <a:t> ! </a:t>
            </a:r>
            <a:r>
              <a:rPr lang="en-US" baseline="0" dirty="0" err="1"/>
              <a:t>Ideálně</a:t>
            </a:r>
            <a:r>
              <a:rPr lang="en-US" baseline="0" dirty="0"/>
              <a:t> debug </a:t>
            </a:r>
            <a:r>
              <a:rPr lang="en-US" baseline="0" dirty="0" err="1"/>
              <a:t>certifikát</a:t>
            </a:r>
            <a:r>
              <a:rPr lang="en-US" baseline="0" dirty="0"/>
              <a:t> </a:t>
            </a:r>
            <a:r>
              <a:rPr lang="en-US" baseline="0" dirty="0" err="1"/>
              <a:t>či</a:t>
            </a:r>
            <a:r>
              <a:rPr lang="en-US" baseline="0" dirty="0"/>
              <a:t> release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SignAndroidPackage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124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537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6991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 we know what we want how do we get there? Let’s talk about the state of mobile</a:t>
            </a:r>
            <a:r>
              <a:rPr lang="en-US" baseline="0" dirty="0"/>
              <a:t> development.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097B6B-FF96-F443-AED4-FFB28983C4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9D0D85-A6D1-454D-9A32-0E2B93C964F1}" type="datetime1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6256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815853-D087-456E-AFFE-0929E5E3B16D}" type="datetime1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4029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1E6C8-02B3-4754-BB02-4A63AC9078AE}" type="datetime1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94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9947038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0"/>
            <a:ext cx="1219026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9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4" y="6041178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8066"/>
      </p:ext>
    </p:extLst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47156"/>
      </p:ext>
    </p:extLst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0563863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7009962"/>
      </p:ext>
    </p:extLst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7041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EC1F2D-4E08-4019-A04D-B70F49C10EF8}" type="datetime1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9767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23310"/>
      </p:ext>
    </p:extLst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0657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53666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5492643"/>
      </p:ext>
    </p:extLst>
  </p:cSld>
  <p:clrMapOvr>
    <a:masterClrMapping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13464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07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0495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65421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602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411454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BA96D5-0EED-4FAE-B39D-63C0B744B599}" type="datetime1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8686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15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927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828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05109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788745401"/>
      </p:ext>
    </p:extLst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504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4" y="301618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95190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4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83857"/>
      </p:ext>
    </p:extLst>
  </p:cSld>
  <p:clrMapOvr>
    <a:masterClrMapping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08222"/>
      </p:ext>
    </p:extLst>
  </p:cSld>
  <p:clrMapOvr>
    <a:masterClrMapping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1"/>
            <a:ext cx="8534400" cy="72412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0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1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20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2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3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41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4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65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B09B6-D737-DE4C-AF3B-396E3AA2FDCD}" type="datetimeFigureOut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2C8834-0BF0-6C49-9899-CB73177FF3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3935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4629F-8F43-44FC-B726-24C0473023C3}" type="datetime1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94671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2"/>
            <a:ext cx="11653523" cy="116217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97186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20" y="1189179"/>
            <a:ext cx="7570739" cy="1973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  <a:lvl2pPr marL="0" indent="0">
              <a:buFontTx/>
              <a:buNone/>
              <a:defRPr sz="1866">
                <a:solidFill>
                  <a:srgbClr val="616161"/>
                </a:solidFill>
              </a:defRPr>
            </a:lvl2pPr>
            <a:lvl3pPr marL="223995" indent="0">
              <a:buNone/>
              <a:defRPr>
                <a:solidFill>
                  <a:srgbClr val="616161"/>
                </a:solidFill>
              </a:defRPr>
            </a:lvl3pPr>
            <a:lvl4pPr marL="447988" indent="0">
              <a:buNone/>
              <a:defRPr>
                <a:solidFill>
                  <a:srgbClr val="616161"/>
                </a:solidFill>
              </a:defRPr>
            </a:lvl4pPr>
            <a:lvl5pPr marL="671982" indent="0">
              <a:buNone/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59019" y="289516"/>
            <a:ext cx="11467743" cy="89966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7103908"/>
      </p:ext>
    </p:extLst>
  </p:cSld>
  <p:clrMapOvr>
    <a:masterClrMapping/>
  </p:clrMapOvr>
  <p:transition>
    <p:fad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798566"/>
            <a:ext cx="9363061" cy="66056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1958334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7">
                <a:solidFill>
                  <a:schemeClr val="bg1"/>
                </a:solidFill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6431439"/>
      </p:ext>
    </p:extLst>
  </p:cSld>
  <p:clrMapOvr>
    <a:masterClrMapping/>
  </p:clrMapOvr>
  <p:transition>
    <p:fad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914120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A85D2-D568-46D7-864A-0EE0277E23CE}" type="datetime1">
              <a:rPr lang="en-US" smtClean="0"/>
              <a:t>5/22/2017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406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A856A7-C4F3-498C-88F9-E1F6AC6DEA34}" type="datetime1">
              <a:rPr lang="en-US" smtClean="0"/>
              <a:t>5/22/2017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66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79F388-502B-45D0-9C08-1E0894448039}" type="datetime1">
              <a:rPr lang="en-US" smtClean="0"/>
              <a:t>5/22/2017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7696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AECC6-712C-4C0B-B1D2-53F81A9BA6CE}" type="datetime1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7076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BBA6C7-2E63-4304-B701-C02A4A4DAA88}" type="datetime1">
              <a:rPr lang="en-US" smtClean="0"/>
              <a:t>5/22/2017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712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33" Type="http://schemas.openxmlformats.org/officeDocument/2006/relationships/image" Target="../media/image1.png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29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32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slideLayout" Target="../slideLayouts/slideLayout40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31" Type="http://schemas.openxmlformats.org/officeDocument/2006/relationships/slideLayout" Target="../slideLayouts/slideLayout43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Relationship Id="rId30" Type="http://schemas.openxmlformats.org/officeDocument/2006/relationships/slideLayout" Target="../slideLayouts/slideLayout42.xml"/><Relationship Id="rId8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761519-295C-4A30-B8AB-1B6A72CDBAD5}" type="datetime1">
              <a:rPr lang="en-US" smtClean="0"/>
              <a:t>5/22/2017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hu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C6A27B-1805-48D8-B82A-FF0CC71103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409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5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6" r:id="rId24"/>
    <p:sldLayoutId id="2147483687" r:id="rId25"/>
    <p:sldLayoutId id="2147483688" r:id="rId26"/>
    <p:sldLayoutId id="2147483689" r:id="rId27"/>
    <p:sldLayoutId id="2147483690" r:id="rId28"/>
    <p:sldLayoutId id="2147483691" r:id="rId29"/>
    <p:sldLayoutId id="2147483692" r:id="rId30"/>
    <p:sldLayoutId id="2147483693" r:id="rId31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6.xml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5" Type="http://schemas.openxmlformats.org/officeDocument/2006/relationships/image" Target="../media/image3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13" Type="http://schemas.openxmlformats.org/officeDocument/2006/relationships/image" Target="../media/image29.emf"/><Relationship Id="rId3" Type="http://schemas.openxmlformats.org/officeDocument/2006/relationships/image" Target="../media/image19.emf"/><Relationship Id="rId7" Type="http://schemas.openxmlformats.org/officeDocument/2006/relationships/image" Target="../media/image23.emf"/><Relationship Id="rId12" Type="http://schemas.openxmlformats.org/officeDocument/2006/relationships/image" Target="../media/image28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39.xml"/><Relationship Id="rId6" Type="http://schemas.openxmlformats.org/officeDocument/2006/relationships/image" Target="../media/image22.emf"/><Relationship Id="rId11" Type="http://schemas.openxmlformats.org/officeDocument/2006/relationships/image" Target="../media/image27.emf"/><Relationship Id="rId5" Type="http://schemas.openxmlformats.org/officeDocument/2006/relationships/image" Target="../media/image21.emf"/><Relationship Id="rId15" Type="http://schemas.openxmlformats.org/officeDocument/2006/relationships/image" Target="../media/image31.emf"/><Relationship Id="rId10" Type="http://schemas.openxmlformats.org/officeDocument/2006/relationships/image" Target="../media/image26.emf"/><Relationship Id="rId4" Type="http://schemas.openxmlformats.org/officeDocument/2006/relationships/image" Target="../media/image20.emf"/><Relationship Id="rId9" Type="http://schemas.openxmlformats.org/officeDocument/2006/relationships/image" Target="../media/image25.emf"/><Relationship Id="rId14" Type="http://schemas.openxmlformats.org/officeDocument/2006/relationships/image" Target="../media/image30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xmdg.cz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7.xml"/><Relationship Id="rId5" Type="http://schemas.openxmlformats.org/officeDocument/2006/relationships/image" Target="../media/image4.png"/><Relationship Id="rId4" Type="http://schemas.openxmlformats.org/officeDocument/2006/relationships/hyperlink" Target="https://soundcloud.com/msimecek/sets/net-cz-podcas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image" Target="../media/image9.emf"/><Relationship Id="rId7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Relationship Id="rId6" Type="http://schemas.openxmlformats.org/officeDocument/2006/relationships/image" Target="../media/image12.emf"/><Relationship Id="rId5" Type="http://schemas.openxmlformats.org/officeDocument/2006/relationships/image" Target="../media/image11.emf"/><Relationship Id="rId4" Type="http://schemas.openxmlformats.org/officeDocument/2006/relationships/image" Target="../media/image10.emf"/><Relationship Id="rId9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Vojtěch Mádr</a:t>
            </a:r>
          </a:p>
          <a:p>
            <a:r>
              <a:rPr lang="en-US" dirty="0"/>
              <a:t>madrvojt.wordpress.com</a:t>
            </a:r>
          </a:p>
          <a:p>
            <a:r>
              <a:rPr lang="en-US" dirty="0"/>
              <a:t>@</a:t>
            </a:r>
            <a:r>
              <a:rPr lang="en-US" dirty="0" err="1"/>
              <a:t>madrvojt</a:t>
            </a:r>
            <a:endParaRPr lang="en-US" dirty="0"/>
          </a:p>
          <a:p>
            <a:r>
              <a:rPr lang="en-US" dirty="0"/>
              <a:t>Microsoft &amp; </a:t>
            </a:r>
            <a:r>
              <a:rPr lang="en-US" dirty="0" err="1"/>
              <a:t>Xamarin</a:t>
            </a:r>
            <a:r>
              <a:rPr lang="en-US" dirty="0"/>
              <a:t> MVP, Senior </a:t>
            </a:r>
            <a:r>
              <a:rPr lang="en-US" dirty="0" err="1"/>
              <a:t>Xamarin</a:t>
            </a:r>
            <a:r>
              <a:rPr lang="en-US" dirty="0"/>
              <a:t> Developer at </a:t>
            </a:r>
            <a:r>
              <a:rPr lang="en-US" dirty="0" err="1"/>
              <a:t>Worklio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Mobile Center and VSTS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10" y="222139"/>
            <a:ext cx="573260" cy="514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3170" y="301118"/>
            <a:ext cx="1824030" cy="58477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24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XMDG</a:t>
            </a:r>
            <a:r>
              <a:rPr lang="en-US" sz="16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Czech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355604"/>
            <a:ext cx="3200400" cy="180022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943" y="4418813"/>
            <a:ext cx="2541714" cy="16940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242" y="724744"/>
            <a:ext cx="908601" cy="908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10" y="2646630"/>
            <a:ext cx="1100928" cy="1497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26" y="1599086"/>
            <a:ext cx="1499110" cy="5312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4495" y="808634"/>
            <a:ext cx="1362351" cy="53652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7336" y="1659870"/>
            <a:ext cx="2277599" cy="4891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31414" y="702107"/>
            <a:ext cx="2156616" cy="48918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8875124" y="3207429"/>
            <a:ext cx="2914604" cy="673088"/>
            <a:chOff x="9732872" y="4028071"/>
            <a:chExt cx="1732683" cy="400140"/>
          </a:xfrm>
        </p:grpSpPr>
        <p:sp>
          <p:nvSpPr>
            <p:cNvPr id="74" name="TextBox 73"/>
            <p:cNvSpPr txBox="1"/>
            <p:nvPr/>
          </p:nvSpPr>
          <p:spPr>
            <a:xfrm>
              <a:off x="10274848" y="4053852"/>
              <a:ext cx="1190707" cy="322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A/B Testing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32872" y="4028071"/>
              <a:ext cx="581400" cy="40014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8999901" y="1898652"/>
            <a:ext cx="2728847" cy="707262"/>
            <a:chOff x="1037953" y="299060"/>
            <a:chExt cx="1622254" cy="420455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7953" y="299060"/>
              <a:ext cx="335160" cy="41040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428152" y="397354"/>
              <a:ext cx="1232055" cy="322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Live Update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980082" y="3566649"/>
            <a:ext cx="2250893" cy="782394"/>
            <a:chOff x="788293" y="5082871"/>
            <a:chExt cx="1338118" cy="4651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8293" y="5082871"/>
              <a:ext cx="499320" cy="4651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1304775" y="5154786"/>
              <a:ext cx="821636" cy="322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Storage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52558" y="4486472"/>
            <a:ext cx="3951270" cy="839922"/>
            <a:chOff x="945613" y="3735903"/>
            <a:chExt cx="2348964" cy="4993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5613" y="3735903"/>
              <a:ext cx="519840" cy="499320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1431118" y="3839866"/>
              <a:ext cx="1863459" cy="322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Push Notifications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44550" y="2618803"/>
            <a:ext cx="3562757" cy="644324"/>
            <a:chOff x="398413" y="3007109"/>
            <a:chExt cx="2117999" cy="383040"/>
          </a:xfrm>
        </p:grpSpPr>
        <p:sp>
          <p:nvSpPr>
            <p:cNvPr id="63" name="TextBox 62"/>
            <p:cNvSpPr txBox="1"/>
            <p:nvPr/>
          </p:nvSpPr>
          <p:spPr>
            <a:xfrm>
              <a:off x="857364" y="3020292"/>
              <a:ext cx="1659048" cy="322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Crash Reporting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8413" y="3007109"/>
              <a:ext cx="389880" cy="38304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8091931" y="5110989"/>
            <a:ext cx="3570638" cy="845676"/>
            <a:chOff x="9000731" y="4515809"/>
            <a:chExt cx="2122685" cy="502740"/>
          </a:xfrm>
        </p:grpSpPr>
        <p:sp>
          <p:nvSpPr>
            <p:cNvPr id="60" name="TextBox 59"/>
            <p:cNvSpPr txBox="1"/>
            <p:nvPr/>
          </p:nvSpPr>
          <p:spPr>
            <a:xfrm>
              <a:off x="9534446" y="4591313"/>
              <a:ext cx="1588970" cy="322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Remote Config.</a:t>
              </a: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00731" y="4515809"/>
              <a:ext cx="554040" cy="50274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9343522" y="4070165"/>
            <a:ext cx="2290454" cy="920463"/>
            <a:chOff x="10310502" y="2808057"/>
            <a:chExt cx="1361638" cy="547200"/>
          </a:xfrm>
        </p:grpSpPr>
        <p:sp>
          <p:nvSpPr>
            <p:cNvPr id="50" name="TextBox 49"/>
            <p:cNvSpPr txBox="1"/>
            <p:nvPr/>
          </p:nvSpPr>
          <p:spPr>
            <a:xfrm>
              <a:off x="10849017" y="2922346"/>
              <a:ext cx="823123" cy="32216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Identity</a:t>
              </a: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10502" y="2808057"/>
              <a:ext cx="547200" cy="547200"/>
            </a:xfrm>
            <a:prstGeom prst="rect">
              <a:avLst/>
            </a:prstGeom>
          </p:spPr>
        </p:pic>
      </p:grpSp>
      <p:grpSp>
        <p:nvGrpSpPr>
          <p:cNvPr id="94" name="Group 93"/>
          <p:cNvGrpSpPr/>
          <p:nvPr/>
        </p:nvGrpSpPr>
        <p:grpSpPr>
          <a:xfrm>
            <a:off x="2830718" y="5498772"/>
            <a:ext cx="1966236" cy="737713"/>
            <a:chOff x="2716950" y="3143371"/>
            <a:chExt cx="1184749" cy="444507"/>
          </a:xfrm>
        </p:grpSpPr>
        <p:sp>
          <p:nvSpPr>
            <p:cNvPr id="95" name="TextBox 94"/>
            <p:cNvSpPr txBox="1"/>
            <p:nvPr/>
          </p:nvSpPr>
          <p:spPr>
            <a:xfrm>
              <a:off x="3220866" y="3161906"/>
              <a:ext cx="680833" cy="3265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280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Tables</a:t>
              </a:r>
            </a:p>
          </p:txBody>
        </p:sp>
        <p:pic>
          <p:nvPicPr>
            <p:cNvPr id="96" name="Picture 9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16950" y="3143371"/>
              <a:ext cx="510710" cy="444507"/>
            </a:xfrm>
            <a:prstGeom prst="rect">
              <a:avLst/>
            </a:prstGeom>
          </p:spPr>
        </p:pic>
      </p:grpSp>
      <p:pic>
        <p:nvPicPr>
          <p:cNvPr id="98" name="Picture 9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3674" y="2625283"/>
            <a:ext cx="3052570" cy="196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384542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Rectangle: Rounded Corners 66"/>
          <p:cNvSpPr/>
          <p:nvPr/>
        </p:nvSpPr>
        <p:spPr>
          <a:xfrm>
            <a:off x="2522264" y="783985"/>
            <a:ext cx="7197579" cy="2654974"/>
          </a:xfrm>
          <a:prstGeom prst="roundRect">
            <a:avLst>
              <a:gd name="adj" fmla="val 13598"/>
            </a:avLst>
          </a:prstGeom>
          <a:solidFill>
            <a:srgbClr val="0078D7"/>
          </a:solidFill>
          <a:ln w="38100" cap="rnd">
            <a:noFill/>
            <a:prstDash val="sysDot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noAutofit/>
          </a:bodyPr>
          <a:lstStyle/>
          <a:p>
            <a:pPr algn="ctr" defTabSz="825182" hangingPunct="0">
              <a:defRPr/>
            </a:pPr>
            <a:endParaRPr lang="en-US" sz="3200" kern="0">
              <a:solidFill>
                <a:srgbClr val="FFFFFF"/>
              </a:solidFill>
              <a:latin typeface="Helvetica Light"/>
              <a:sym typeface="Helvetica Light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610" y="4357907"/>
            <a:ext cx="1100928" cy="14975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7990" y="1090594"/>
            <a:ext cx="876465" cy="31060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6688" y="1087521"/>
            <a:ext cx="796507" cy="31368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8013" y="1635329"/>
            <a:ext cx="1331613" cy="28600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52679" y="1088319"/>
            <a:ext cx="1260879" cy="286003"/>
          </a:xfrm>
          <a:prstGeom prst="rect">
            <a:avLst/>
          </a:prstGeom>
        </p:spPr>
      </p:pic>
      <p:grpSp>
        <p:nvGrpSpPr>
          <p:cNvPr id="25" name="Group 24"/>
          <p:cNvGrpSpPr/>
          <p:nvPr/>
        </p:nvGrpSpPr>
        <p:grpSpPr>
          <a:xfrm>
            <a:off x="7766762" y="1605221"/>
            <a:ext cx="1721021" cy="393526"/>
            <a:chOff x="9732872" y="4028071"/>
            <a:chExt cx="1749947" cy="400140"/>
          </a:xfrm>
        </p:grpSpPr>
        <p:sp>
          <p:nvSpPr>
            <p:cNvPr id="74" name="TextBox 73"/>
            <p:cNvSpPr txBox="1"/>
            <p:nvPr/>
          </p:nvSpPr>
          <p:spPr>
            <a:xfrm>
              <a:off x="10274849" y="4035133"/>
              <a:ext cx="1207970" cy="359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A/B Testing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32872" y="4028071"/>
              <a:ext cx="581400" cy="400140"/>
            </a:xfrm>
            <a:prstGeom prst="rect">
              <a:avLst/>
            </a:prstGeom>
          </p:spPr>
        </p:pic>
      </p:grpSp>
      <p:grpSp>
        <p:nvGrpSpPr>
          <p:cNvPr id="18" name="Group 17"/>
          <p:cNvGrpSpPr/>
          <p:nvPr/>
        </p:nvGrpSpPr>
        <p:grpSpPr>
          <a:xfrm>
            <a:off x="5410820" y="2668610"/>
            <a:ext cx="1579730" cy="431910"/>
            <a:chOff x="1069143" y="299060"/>
            <a:chExt cx="1606283" cy="43917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69143" y="299060"/>
              <a:ext cx="335160" cy="410400"/>
            </a:xfrm>
            <a:prstGeom prst="rect">
              <a:avLst/>
            </a:prstGeom>
          </p:spPr>
        </p:pic>
        <p:sp>
          <p:nvSpPr>
            <p:cNvPr id="53" name="TextBox 52"/>
            <p:cNvSpPr txBox="1"/>
            <p:nvPr/>
          </p:nvSpPr>
          <p:spPr>
            <a:xfrm>
              <a:off x="1428152" y="378636"/>
              <a:ext cx="1247274" cy="359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Live Update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797044" y="2690869"/>
            <a:ext cx="1340822" cy="457432"/>
            <a:chOff x="788293" y="5082871"/>
            <a:chExt cx="1363357" cy="465120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8293" y="5082871"/>
              <a:ext cx="499320" cy="465120"/>
            </a:xfrm>
            <a:prstGeom prst="rect">
              <a:avLst/>
            </a:prstGeom>
          </p:spPr>
        </p:pic>
        <p:sp>
          <p:nvSpPr>
            <p:cNvPr id="56" name="TextBox 55"/>
            <p:cNvSpPr txBox="1"/>
            <p:nvPr/>
          </p:nvSpPr>
          <p:spPr>
            <a:xfrm>
              <a:off x="1304775" y="5136068"/>
              <a:ext cx="846875" cy="359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Storage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2750996" y="1542207"/>
            <a:ext cx="2307589" cy="491067"/>
            <a:chOff x="945613" y="3735903"/>
            <a:chExt cx="2346376" cy="49932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5613" y="3735903"/>
              <a:ext cx="519840" cy="499320"/>
            </a:xfrm>
            <a:prstGeom prst="rect">
              <a:avLst/>
            </a:prstGeom>
          </p:spPr>
        </p:pic>
        <p:sp>
          <p:nvSpPr>
            <p:cNvPr id="77" name="TextBox 76"/>
            <p:cNvSpPr txBox="1"/>
            <p:nvPr/>
          </p:nvSpPr>
          <p:spPr>
            <a:xfrm>
              <a:off x="1431118" y="3821148"/>
              <a:ext cx="1860871" cy="3595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Push Notifications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770317" y="2180123"/>
            <a:ext cx="2086348" cy="382153"/>
            <a:chOff x="398413" y="3001573"/>
            <a:chExt cx="2121415" cy="388576"/>
          </a:xfrm>
        </p:grpSpPr>
        <p:sp>
          <p:nvSpPr>
            <p:cNvPr id="63" name="TextBox 62"/>
            <p:cNvSpPr txBox="1"/>
            <p:nvPr/>
          </p:nvSpPr>
          <p:spPr>
            <a:xfrm>
              <a:off x="857364" y="3001573"/>
              <a:ext cx="1662464" cy="359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Crash Reporting</a:t>
              </a:r>
            </a:p>
          </p:txBody>
        </p:sp>
        <p:pic>
          <p:nvPicPr>
            <p:cNvPr id="78" name="Picture 77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98413" y="3007109"/>
              <a:ext cx="389880" cy="383040"/>
            </a:xfrm>
            <a:prstGeom prst="rect">
              <a:avLst/>
            </a:prstGeom>
          </p:spPr>
        </p:pic>
      </p:grpSp>
      <p:grpSp>
        <p:nvGrpSpPr>
          <p:cNvPr id="23" name="Group 22"/>
          <p:cNvGrpSpPr/>
          <p:nvPr/>
        </p:nvGrpSpPr>
        <p:grpSpPr>
          <a:xfrm>
            <a:off x="5273578" y="2117893"/>
            <a:ext cx="2058516" cy="494430"/>
            <a:chOff x="9038160" y="4515809"/>
            <a:chExt cx="2093116" cy="502740"/>
          </a:xfrm>
        </p:grpSpPr>
        <p:sp>
          <p:nvSpPr>
            <p:cNvPr id="60" name="TextBox 59"/>
            <p:cNvSpPr txBox="1"/>
            <p:nvPr/>
          </p:nvSpPr>
          <p:spPr>
            <a:xfrm>
              <a:off x="9534446" y="4572596"/>
              <a:ext cx="1596830" cy="359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Remote Config.</a:t>
              </a:r>
            </a:p>
          </p:txBody>
        </p:sp>
        <p:pic>
          <p:nvPicPr>
            <p:cNvPr id="79" name="Picture 78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9038160" y="4515809"/>
              <a:ext cx="554040" cy="502740"/>
            </a:xfrm>
            <a:prstGeom prst="rect">
              <a:avLst/>
            </a:prstGeom>
          </p:spPr>
        </p:pic>
      </p:grpSp>
      <p:grpSp>
        <p:nvGrpSpPr>
          <p:cNvPr id="24" name="Group 23"/>
          <p:cNvGrpSpPr/>
          <p:nvPr/>
        </p:nvGrpSpPr>
        <p:grpSpPr>
          <a:xfrm>
            <a:off x="7772898" y="2087626"/>
            <a:ext cx="1362938" cy="538154"/>
            <a:chOff x="10310502" y="2808057"/>
            <a:chExt cx="1385848" cy="547200"/>
          </a:xfrm>
        </p:grpSpPr>
        <p:sp>
          <p:nvSpPr>
            <p:cNvPr id="50" name="TextBox 49"/>
            <p:cNvSpPr txBox="1"/>
            <p:nvPr/>
          </p:nvSpPr>
          <p:spPr>
            <a:xfrm>
              <a:off x="10849017" y="2903627"/>
              <a:ext cx="847333" cy="35959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Identity</a:t>
              </a:r>
            </a:p>
          </p:txBody>
        </p:sp>
        <p:pic>
          <p:nvPicPr>
            <p:cNvPr id="80" name="Picture 7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0310502" y="2808057"/>
              <a:ext cx="547200" cy="547200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2717909" y="2759266"/>
            <a:ext cx="1201052" cy="444417"/>
            <a:chOff x="2716950" y="3143335"/>
            <a:chExt cx="1201393" cy="444543"/>
          </a:xfrm>
        </p:grpSpPr>
        <p:sp>
          <p:nvSpPr>
            <p:cNvPr id="52" name="TextBox 51"/>
            <p:cNvSpPr txBox="1"/>
            <p:nvPr/>
          </p:nvSpPr>
          <p:spPr>
            <a:xfrm>
              <a:off x="3220866" y="3143335"/>
              <a:ext cx="697477" cy="34888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786" tIns="50786" rIns="50786" bIns="50786" numCol="1" spcCol="38100" rtlCol="0" anchor="ctr">
              <a:spAutoFit/>
            </a:bodyPr>
            <a:lstStyle/>
            <a:p>
              <a:pPr defTabSz="825182" hangingPunct="0">
                <a:defRPr/>
              </a:pPr>
              <a:r>
                <a:rPr lang="en-US" sz="1600" kern="0" dirty="0">
                  <a:solidFill>
                    <a:srgbClr val="FFFFFF"/>
                  </a:solidFill>
                  <a:latin typeface="Segoe UI Semibold" panose="020B0702040204020203" pitchFamily="34" charset="0"/>
                  <a:cs typeface="Segoe UI Semibold" panose="020B0702040204020203" pitchFamily="34" charset="0"/>
                  <a:sym typeface="Helvetica Light"/>
                </a:rPr>
                <a:t>Tables</a:t>
              </a:r>
            </a:p>
          </p:txBody>
        </p:sp>
        <p:pic>
          <p:nvPicPr>
            <p:cNvPr id="58" name="Picture 57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716950" y="3143371"/>
              <a:ext cx="510710" cy="444507"/>
            </a:xfrm>
            <a:prstGeom prst="rect">
              <a:avLst/>
            </a:prstGeom>
          </p:spPr>
        </p:pic>
      </p:grpSp>
      <p:sp>
        <p:nvSpPr>
          <p:cNvPr id="68" name="TextBox 67"/>
          <p:cNvSpPr txBox="1"/>
          <p:nvPr/>
        </p:nvSpPr>
        <p:spPr>
          <a:xfrm>
            <a:off x="3798614" y="1605785"/>
            <a:ext cx="4725018" cy="5419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786" tIns="50786" rIns="50786" bIns="50786" numCol="1" spcCol="38100" rtlCol="0" anchor="ctr">
            <a:spAutoFit/>
          </a:bodyPr>
          <a:lstStyle/>
          <a:p>
            <a:pPr algn="ctr" defTabSz="825182" hangingPunct="0">
              <a:defRPr/>
            </a:pPr>
            <a:r>
              <a:rPr lang="en-US" sz="2800" kern="0" dirty="0">
                <a:solidFill>
                  <a:srgbClr val="FFFFFF"/>
                </a:solidFill>
                <a:latin typeface="Segoe UI Semibold" panose="020B0702040204020203" pitchFamily="34" charset="0"/>
                <a:cs typeface="Segoe UI Semibold" panose="020B0702040204020203" pitchFamily="34" charset="0"/>
                <a:sym typeface="Helvetica Light"/>
              </a:rPr>
              <a:t>Visual Studio Mobile Center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3623496" y="2209761"/>
            <a:ext cx="5174516" cy="66757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786" tIns="50786" rIns="50786" bIns="50786" numCol="1" spcCol="38100" rtlCol="0" anchor="ctr">
            <a:spAutoFit/>
          </a:bodyPr>
          <a:lstStyle/>
          <a:p>
            <a:pPr algn="ctr" defTabSz="825182" hangingPunct="0">
              <a:defRPr/>
            </a:pPr>
            <a:r>
              <a:rPr lang="en-US" sz="3600" kern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Helvetica Light"/>
              </a:rPr>
              <a:t>mobile.azure.com</a:t>
            </a:r>
          </a:p>
        </p:txBody>
      </p:sp>
      <p:pic>
        <p:nvPicPr>
          <p:cNvPr id="73" name="Picture 7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53674" y="4469488"/>
            <a:ext cx="3052570" cy="1966411"/>
          </a:xfrm>
          <a:prstGeom prst="rect">
            <a:avLst/>
          </a:prstGeom>
        </p:spPr>
      </p:pic>
      <p:cxnSp>
        <p:nvCxnSpPr>
          <p:cNvPr id="75" name="Straight Connector 74"/>
          <p:cNvCxnSpPr>
            <a:cxnSpLocks/>
            <a:endCxn id="73" idx="0"/>
          </p:cNvCxnSpPr>
          <p:nvPr/>
        </p:nvCxnSpPr>
        <p:spPr>
          <a:xfrm>
            <a:off x="6079959" y="3290171"/>
            <a:ext cx="0" cy="1179317"/>
          </a:xfrm>
          <a:prstGeom prst="line">
            <a:avLst/>
          </a:prstGeom>
          <a:noFill/>
          <a:ln w="57150" cap="flat">
            <a:solidFill>
              <a:srgbClr val="4EB1FF"/>
            </a:solidFill>
            <a:prstDash val="solid"/>
            <a:miter lim="400000"/>
            <a:headEnd type="oval" w="med" len="med"/>
            <a:tailEnd type="oval" w="med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49147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500"/>
                            </p:stCondLst>
                            <p:childTnLst>
                              <p:par>
                                <p:cTn id="5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xit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77D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“DevOps” our app</a:t>
            </a:r>
          </a:p>
        </p:txBody>
      </p:sp>
    </p:spTree>
    <p:extLst>
      <p:ext uri="{BB962C8B-B14F-4D97-AF65-F5344CB8AC3E}">
        <p14:creationId xmlns:p14="http://schemas.microsoft.com/office/powerpoint/2010/main" val="2290608412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1552" y="660649"/>
            <a:ext cx="6068896" cy="55367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10" y="222139"/>
            <a:ext cx="573260" cy="51457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63170" y="301118"/>
            <a:ext cx="1824030" cy="58477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24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XMDG</a:t>
            </a:r>
            <a:r>
              <a:rPr lang="en-US" sz="16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Czech</a:t>
            </a:r>
          </a:p>
        </p:txBody>
      </p:sp>
    </p:spTree>
    <p:extLst>
      <p:ext uri="{BB962C8B-B14F-4D97-AF65-F5344CB8AC3E}">
        <p14:creationId xmlns:p14="http://schemas.microsoft.com/office/powerpoint/2010/main" val="1201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4291" y="1828800"/>
            <a:ext cx="11650218" cy="3367397"/>
          </a:xfrm>
        </p:spPr>
        <p:txBody>
          <a:bodyPr/>
          <a:lstStyle/>
          <a:p>
            <a:r>
              <a:rPr lang="en-US" sz="4000" dirty="0"/>
              <a:t>Apply DevOps to Mobile Development</a:t>
            </a:r>
          </a:p>
          <a:p>
            <a:r>
              <a:rPr lang="en-US" sz="4000" dirty="0"/>
              <a:t>Testing your app</a:t>
            </a:r>
          </a:p>
          <a:p>
            <a:r>
              <a:rPr lang="en-US" sz="4000" dirty="0"/>
              <a:t>Create plugins and use VSTS for “</a:t>
            </a:r>
            <a:r>
              <a:rPr lang="en-US" sz="4000" dirty="0" err="1"/>
              <a:t>nugeting</a:t>
            </a:r>
            <a:r>
              <a:rPr lang="en-US" sz="4000" dirty="0"/>
              <a:t>” </a:t>
            </a:r>
          </a:p>
          <a:p>
            <a:r>
              <a:rPr lang="en-US" sz="4000" dirty="0"/>
              <a:t>Try </a:t>
            </a:r>
            <a:r>
              <a:rPr lang="en-US" sz="4000" dirty="0" err="1"/>
              <a:t>MobileCenter</a:t>
            </a:r>
            <a:r>
              <a:rPr lang="en-US" sz="4000" dirty="0"/>
              <a:t> and save your time!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435" y="482950"/>
            <a:ext cx="11655840" cy="899665"/>
          </a:xfrm>
        </p:spPr>
        <p:txBody>
          <a:bodyPr/>
          <a:lstStyle/>
          <a:p>
            <a:r>
              <a:rPr lang="en-US" sz="4800" dirty="0"/>
              <a:t>Summary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10" y="222139"/>
            <a:ext cx="573260" cy="514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3170" y="301118"/>
            <a:ext cx="1824030" cy="58477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24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XMDG</a:t>
            </a:r>
            <a:r>
              <a:rPr lang="en-US" sz="16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Czech</a:t>
            </a:r>
          </a:p>
        </p:txBody>
      </p:sp>
    </p:spTree>
    <p:extLst>
      <p:ext uri="{BB962C8B-B14F-4D97-AF65-F5344CB8AC3E}">
        <p14:creationId xmlns:p14="http://schemas.microsoft.com/office/powerpoint/2010/main" val="324737284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66364" y="3018198"/>
            <a:ext cx="9859273" cy="821605"/>
          </a:xfrm>
          <a:prstGeom prst="rect">
            <a:avLst/>
          </a:prstGeom>
        </p:spPr>
        <p:txBody>
          <a:bodyPr vert="horz" wrap="square" lIns="143407" tIns="89630" rIns="143407" bIns="89630" rtlCol="0" anchor="t">
            <a:no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b="0" kern="1200" cap="none" spc="-102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700" dirty="0">
                <a:solidFill>
                  <a:srgbClr val="303030"/>
                </a:solidFill>
              </a:rPr>
              <a:t>Thanks for your time!</a:t>
            </a:r>
            <a:endParaRPr lang="en-US" sz="4704" dirty="0">
              <a:solidFill>
                <a:srgbClr val="30303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295400" y="4343400"/>
            <a:ext cx="8024889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www.xmdg.cz</a:t>
            </a:r>
            <a:endParaRPr lang="en-US" dirty="0"/>
          </a:p>
          <a:p>
            <a:r>
              <a:rPr lang="en-US" dirty="0"/>
              <a:t>twitter : @</a:t>
            </a:r>
            <a:r>
              <a:rPr lang="en-US" dirty="0" err="1"/>
              <a:t>xmdg_cz</a:t>
            </a:r>
            <a:endParaRPr lang="en-US" dirty="0"/>
          </a:p>
          <a:p>
            <a:r>
              <a:rPr lang="en-US" dirty="0" err="1"/>
              <a:t>facebook</a:t>
            </a:r>
            <a:r>
              <a:rPr lang="en-US" dirty="0"/>
              <a:t> : </a:t>
            </a:r>
          </a:p>
          <a:p>
            <a:endParaRPr lang="en-US" dirty="0"/>
          </a:p>
          <a:p>
            <a:r>
              <a:rPr lang="en-US" dirty="0"/>
              <a:t>DOTNETCZ Podcast - </a:t>
            </a:r>
            <a:r>
              <a:rPr lang="en-US" dirty="0">
                <a:hlinkClick r:id="rId4"/>
              </a:rPr>
              <a:t>https://soundcloud.com/msimecek/sets/net-cz-podcast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10" y="222139"/>
            <a:ext cx="573260" cy="5145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63170" y="301118"/>
            <a:ext cx="1824030" cy="58477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24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XMDG</a:t>
            </a:r>
            <a:r>
              <a:rPr lang="en-US" sz="16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Czech</a:t>
            </a:r>
          </a:p>
        </p:txBody>
      </p:sp>
    </p:spTree>
    <p:extLst>
      <p:ext uri="{BB962C8B-B14F-4D97-AF65-F5344CB8AC3E}">
        <p14:creationId xmlns:p14="http://schemas.microsoft.com/office/powerpoint/2010/main" val="63795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74862" y="1600200"/>
            <a:ext cx="11650218" cy="1514261"/>
          </a:xfrm>
        </p:spPr>
        <p:txBody>
          <a:bodyPr/>
          <a:lstStyle/>
          <a:p>
            <a:r>
              <a:rPr lang="en-US" sz="2400" dirty="0"/>
              <a:t>DevOps is a culture, movement or practice that emphasizes the collaboration and communication of both software developers and other information-technology (IT) professionals while automating the process of software delivery and infrastructure changes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2897" y="479425"/>
            <a:ext cx="11655840" cy="899665"/>
          </a:xfrm>
        </p:spPr>
        <p:txBody>
          <a:bodyPr/>
          <a:lstStyle/>
          <a:p>
            <a:r>
              <a:rPr lang="en-US" sz="4800" dirty="0"/>
              <a:t>What is DevOps?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494" y="3352800"/>
            <a:ext cx="4607011" cy="26094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10" y="222139"/>
            <a:ext cx="573260" cy="5145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063170" y="301118"/>
            <a:ext cx="1824030" cy="58477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24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XMDG</a:t>
            </a:r>
            <a:r>
              <a:rPr lang="en-US" sz="16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Czech</a:t>
            </a:r>
          </a:p>
        </p:txBody>
      </p:sp>
    </p:spTree>
    <p:extLst>
      <p:ext uri="{BB962C8B-B14F-4D97-AF65-F5344CB8AC3E}">
        <p14:creationId xmlns:p14="http://schemas.microsoft.com/office/powerpoint/2010/main" val="12210104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2579" y="479425"/>
            <a:ext cx="11655840" cy="899665"/>
          </a:xfrm>
        </p:spPr>
        <p:txBody>
          <a:bodyPr/>
          <a:lstStyle/>
          <a:p>
            <a:r>
              <a:rPr lang="en-US" sz="4800" dirty="0"/>
              <a:t>Why DevOps?</a:t>
            </a:r>
          </a:p>
        </p:txBody>
      </p:sp>
      <p:graphicFrame>
        <p:nvGraphicFramePr>
          <p:cNvPr id="9" name="Chart 8"/>
          <p:cNvGraphicFramePr/>
          <p:nvPr>
            <p:extLst>
              <p:ext uri="{D42A27DB-BD31-4B8C-83A1-F6EECF244321}">
                <p14:modId xmlns:p14="http://schemas.microsoft.com/office/powerpoint/2010/main" val="341840845"/>
              </p:ext>
            </p:extLst>
          </p:nvPr>
        </p:nvGraphicFramePr>
        <p:xfrm>
          <a:off x="1600200" y="3785376"/>
          <a:ext cx="3779942" cy="272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0" name="Chart 9"/>
          <p:cNvGraphicFramePr/>
          <p:nvPr>
            <p:extLst>
              <p:ext uri="{D42A27DB-BD31-4B8C-83A1-F6EECF244321}">
                <p14:modId xmlns:p14="http://schemas.microsoft.com/office/powerpoint/2010/main" val="2935082676"/>
              </p:ext>
            </p:extLst>
          </p:nvPr>
        </p:nvGraphicFramePr>
        <p:xfrm>
          <a:off x="7037620" y="3785375"/>
          <a:ext cx="3664039" cy="27200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19913" y="1875401"/>
            <a:ext cx="11650218" cy="1735860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200x</a:t>
            </a:r>
            <a:r>
              <a:rPr lang="en-US" sz="2400" dirty="0"/>
              <a:t> more frequent feature deployments compared to low performers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2555x</a:t>
            </a:r>
            <a:r>
              <a:rPr lang="en-US" sz="2400" dirty="0"/>
              <a:t> faster lead times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>
                <a:latin typeface="+mn-lt"/>
              </a:rPr>
              <a:t>40% </a:t>
            </a:r>
            <a:r>
              <a:rPr lang="en-US" sz="2400" dirty="0"/>
              <a:t>reduction in time to develop, test, and release new applications</a:t>
            </a:r>
          </a:p>
          <a:p>
            <a:pPr marL="342900" indent="-342900"/>
            <a:endParaRPr lang="en-US" sz="2400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10" y="222139"/>
            <a:ext cx="573260" cy="51457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063170" y="301118"/>
            <a:ext cx="1824030" cy="58477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24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XMDG</a:t>
            </a:r>
            <a:r>
              <a:rPr lang="en-US" sz="16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Czech</a:t>
            </a:r>
          </a:p>
        </p:txBody>
      </p:sp>
    </p:spTree>
    <p:extLst>
      <p:ext uri="{BB962C8B-B14F-4D97-AF65-F5344CB8AC3E}">
        <p14:creationId xmlns:p14="http://schemas.microsoft.com/office/powerpoint/2010/main" val="17875526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32105" y="1242950"/>
            <a:ext cx="11650218" cy="5478423"/>
          </a:xfrm>
        </p:spPr>
        <p:txBody>
          <a:bodyPr/>
          <a:lstStyle/>
          <a:p>
            <a:pPr marL="342900" indent="-342900"/>
            <a:r>
              <a:rPr lang="en-US" sz="4000" dirty="0"/>
              <a:t>Code</a:t>
            </a:r>
            <a:r>
              <a:rPr lang="en-US" sz="4000" b="1" dirty="0"/>
              <a:t> </a:t>
            </a:r>
          </a:p>
          <a:p>
            <a:pPr marL="579446" lvl="1" indent="-342900"/>
            <a:r>
              <a:rPr lang="en-US" sz="2400" dirty="0">
                <a:latin typeface="+mj-lt"/>
              </a:rPr>
              <a:t>Development and review, version control tools, code merging;</a:t>
            </a:r>
          </a:p>
          <a:p>
            <a:pPr marL="342900" indent="-342900"/>
            <a:r>
              <a:rPr lang="en-US" sz="4000" dirty="0"/>
              <a:t>Build</a:t>
            </a:r>
          </a:p>
          <a:p>
            <a:pPr marL="579446" lvl="1" indent="-342900"/>
            <a:r>
              <a:rPr lang="en-US" sz="2400" dirty="0">
                <a:latin typeface="+mj-lt"/>
              </a:rPr>
              <a:t>Continuous integration tools, build status;</a:t>
            </a:r>
          </a:p>
          <a:p>
            <a:pPr marL="342900" indent="-342900"/>
            <a:r>
              <a:rPr lang="en-US" sz="4000" dirty="0"/>
              <a:t>Test</a:t>
            </a:r>
          </a:p>
          <a:p>
            <a:pPr marL="579446" lvl="1" indent="-342900"/>
            <a:r>
              <a:rPr lang="en-US" sz="2400" dirty="0">
                <a:latin typeface="+mj-lt"/>
              </a:rPr>
              <a:t>Test and results determine performance;</a:t>
            </a:r>
          </a:p>
          <a:p>
            <a:pPr marL="342900" indent="-342900"/>
            <a:r>
              <a:rPr lang="en-US" sz="4000" dirty="0"/>
              <a:t>Package </a:t>
            </a:r>
          </a:p>
          <a:p>
            <a:pPr marL="579446" lvl="1" indent="-342900"/>
            <a:r>
              <a:rPr lang="en-US" sz="2400" dirty="0">
                <a:latin typeface="+mj-lt"/>
              </a:rPr>
              <a:t>Artifact repository, application pre-deployment staging;</a:t>
            </a:r>
          </a:p>
          <a:p>
            <a:pPr marL="342900" indent="-342900"/>
            <a:r>
              <a:rPr lang="en-US" sz="4000" dirty="0"/>
              <a:t>Release</a:t>
            </a:r>
          </a:p>
          <a:p>
            <a:pPr marL="579446" lvl="1" indent="-342900"/>
            <a:r>
              <a:rPr lang="en-US" sz="2400" dirty="0">
                <a:latin typeface="+mj-lt"/>
              </a:rPr>
              <a:t>Change management, release approvals, release automation;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435" y="479425"/>
            <a:ext cx="11655840" cy="899665"/>
          </a:xfrm>
        </p:spPr>
        <p:txBody>
          <a:bodyPr/>
          <a:lstStyle/>
          <a:p>
            <a:r>
              <a:rPr lang="en-US" sz="4800" dirty="0"/>
              <a:t>Visual Studio Team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10" y="222139"/>
            <a:ext cx="573260" cy="514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3170" y="301118"/>
            <a:ext cx="1824030" cy="58477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24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XMDG</a:t>
            </a:r>
            <a:r>
              <a:rPr lang="en-US" sz="16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Czech</a:t>
            </a:r>
          </a:p>
        </p:txBody>
      </p:sp>
    </p:spTree>
    <p:extLst>
      <p:ext uri="{BB962C8B-B14F-4D97-AF65-F5344CB8AC3E}">
        <p14:creationId xmlns:p14="http://schemas.microsoft.com/office/powerpoint/2010/main" val="15361726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323435" y="1726768"/>
            <a:ext cx="11650218" cy="4056495"/>
          </a:xfrm>
        </p:spPr>
        <p:txBody>
          <a:bodyPr/>
          <a:lstStyle/>
          <a:p>
            <a:pPr marL="342900" indent="-342900"/>
            <a:r>
              <a:rPr lang="en-US" sz="4000" dirty="0"/>
              <a:t>Configure </a:t>
            </a:r>
          </a:p>
          <a:p>
            <a:pPr marL="579446" lvl="1" indent="-342900"/>
            <a:r>
              <a:rPr lang="en-US" sz="2000" dirty="0">
                <a:latin typeface="+mj-lt"/>
              </a:rPr>
              <a:t>Infrastructure configuration and management, Infrastructure as Code tools;</a:t>
            </a:r>
          </a:p>
          <a:p>
            <a:pPr marL="342900" indent="-342900"/>
            <a:r>
              <a:rPr lang="en-US" sz="4000" dirty="0"/>
              <a:t>Monitor</a:t>
            </a:r>
          </a:p>
          <a:p>
            <a:pPr marL="579446" lvl="1" indent="-342900"/>
            <a:r>
              <a:rPr lang="en-US" sz="2400" dirty="0">
                <a:latin typeface="+mj-lt"/>
              </a:rPr>
              <a:t>Applications performance monitoring, end–user experience.</a:t>
            </a:r>
          </a:p>
          <a:p>
            <a:pPr marL="342900" indent="-342900"/>
            <a:r>
              <a:rPr lang="en-US" sz="4000" dirty="0"/>
              <a:t>Agile</a:t>
            </a:r>
          </a:p>
          <a:p>
            <a:pPr marL="579446" lvl="1" indent="-342900"/>
            <a:r>
              <a:rPr lang="en-US" sz="2400" dirty="0">
                <a:latin typeface="+mj-lt"/>
              </a:rPr>
              <a:t>For preparing </a:t>
            </a:r>
            <a:r>
              <a:rPr lang="en-US" sz="2400" dirty="0" err="1">
                <a:latin typeface="+mj-lt"/>
              </a:rPr>
              <a:t>UserStories</a:t>
            </a:r>
            <a:r>
              <a:rPr lang="en-US" sz="2400" dirty="0">
                <a:latin typeface="+mj-lt"/>
              </a:rPr>
              <a:t>, Features, Epic, Backlog etc.  </a:t>
            </a:r>
          </a:p>
          <a:p>
            <a:pPr marL="579446" lvl="1" indent="-342900"/>
            <a:endParaRPr lang="en-US" sz="2400" dirty="0">
              <a:latin typeface="+mj-lt"/>
            </a:endParaRPr>
          </a:p>
          <a:p>
            <a:pPr marL="579446" lvl="1" indent="-342900"/>
            <a:endParaRPr lang="en-US" sz="2400" dirty="0">
              <a:latin typeface="+mj-lt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435" y="479425"/>
            <a:ext cx="11655840" cy="899665"/>
          </a:xfrm>
        </p:spPr>
        <p:txBody>
          <a:bodyPr/>
          <a:lstStyle/>
          <a:p>
            <a:r>
              <a:rPr lang="en-US" sz="4800" dirty="0"/>
              <a:t>Visual Studio Team Services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10" y="222139"/>
            <a:ext cx="573260" cy="5145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063170" y="301118"/>
            <a:ext cx="1824030" cy="58477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24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XMDG</a:t>
            </a:r>
            <a:r>
              <a:rPr lang="en-US" sz="16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Czech</a:t>
            </a:r>
          </a:p>
        </p:txBody>
      </p:sp>
    </p:spTree>
    <p:extLst>
      <p:ext uri="{BB962C8B-B14F-4D97-AF65-F5344CB8AC3E}">
        <p14:creationId xmlns:p14="http://schemas.microsoft.com/office/powerpoint/2010/main" val="94148054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66364" y="2966203"/>
            <a:ext cx="9859273" cy="925596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896354"/>
            <a:r>
              <a:rPr lang="en-US" sz="4704" spc="-98" dirty="0"/>
              <a:t>Use Unit tests ! (</a:t>
            </a:r>
            <a:r>
              <a:rPr lang="en-US" sz="4704" spc="-98" dirty="0" err="1"/>
              <a:t>MSTest</a:t>
            </a:r>
            <a:r>
              <a:rPr lang="en-US" sz="4704" spc="-98" dirty="0"/>
              <a:t>, </a:t>
            </a:r>
            <a:r>
              <a:rPr lang="en-US" sz="4704" spc="-98" dirty="0" err="1"/>
              <a:t>NUnit</a:t>
            </a:r>
            <a:r>
              <a:rPr lang="en-US" sz="4704" spc="-98" dirty="0"/>
              <a:t>, </a:t>
            </a:r>
            <a:r>
              <a:rPr lang="en-US" sz="4704" spc="-98" dirty="0" err="1"/>
              <a:t>XUnit</a:t>
            </a:r>
            <a:r>
              <a:rPr lang="en-US" sz="4704" spc="-98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74931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9862" y="501968"/>
            <a:ext cx="6395576" cy="899537"/>
          </a:xfrm>
        </p:spPr>
        <p:txBody>
          <a:bodyPr/>
          <a:lstStyle/>
          <a:p>
            <a:r>
              <a:rPr lang="en-US" sz="4800" dirty="0"/>
              <a:t>Plugins for Xamarin</a:t>
            </a:r>
          </a:p>
        </p:txBody>
      </p:sp>
      <p:sp>
        <p:nvSpPr>
          <p:cNvPr id="44" name="Rectangle 43"/>
          <p:cNvSpPr/>
          <p:nvPr/>
        </p:nvSpPr>
        <p:spPr bwMode="auto">
          <a:xfrm>
            <a:off x="1355682" y="2163739"/>
            <a:ext cx="9480637" cy="1465784"/>
          </a:xfrm>
          <a:prstGeom prst="rect">
            <a:avLst/>
          </a:prstGeom>
          <a:solidFill>
            <a:srgbClr val="72ACB9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89630" tIns="89630" rIns="33615" bIns="33615" rtlCol="0" anchor="b" anchorCtr="0"/>
          <a:lstStyle/>
          <a:p>
            <a:pPr algn="ctr" defTabSz="913862"/>
            <a:r>
              <a:rPr lang="en-US" sz="784" dirty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 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1355683" y="2373125"/>
            <a:ext cx="9480636" cy="980157"/>
          </a:xfrm>
          <a:prstGeom prst="rect">
            <a:avLst/>
          </a:prstGeom>
          <a:noFill/>
        </p:spPr>
        <p:txBody>
          <a:bodyPr wrap="square" lIns="179259" tIns="143407" rIns="179259" bIns="143407" rtlCol="0">
            <a:spAutoFit/>
          </a:bodyPr>
          <a:lstStyle/>
          <a:p>
            <a:pPr algn="ctr" defTabSz="913927" fontAlgn="base">
              <a:spcBef>
                <a:spcPct val="0"/>
              </a:spcBef>
              <a:spcAft>
                <a:spcPct val="0"/>
              </a:spcAft>
            </a:pPr>
            <a:r>
              <a:rPr lang="en-US" sz="4400" dirty="0">
                <a:solidFill>
                  <a:schemeClr val="bg1"/>
                </a:solidFill>
                <a:latin typeface="+mj-lt"/>
              </a:rPr>
              <a:t>Core PCL (Bait and Switch)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1355682" y="4092835"/>
            <a:ext cx="9480637" cy="1420888"/>
            <a:chOff x="1125407" y="4176479"/>
            <a:chExt cx="9481982" cy="1421090"/>
          </a:xfrm>
        </p:grpSpPr>
        <p:pic>
          <p:nvPicPr>
            <p:cNvPr id="9" name="Picture 8" descr="Icon_A.pdf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407" y="4176480"/>
              <a:ext cx="1061431" cy="1421089"/>
            </a:xfrm>
            <a:prstGeom prst="rect">
              <a:avLst/>
            </a:prstGeom>
          </p:spPr>
        </p:pic>
        <p:pic>
          <p:nvPicPr>
            <p:cNvPr id="65" name="Picture 6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7039" y="4305705"/>
              <a:ext cx="1207292" cy="1080559"/>
            </a:xfrm>
            <a:prstGeom prst="rect">
              <a:avLst/>
            </a:prstGeom>
          </p:spPr>
        </p:pic>
        <p:pic>
          <p:nvPicPr>
            <p:cNvPr id="68" name="Picture 6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494532" y="4305705"/>
              <a:ext cx="1206330" cy="1191619"/>
            </a:xfrm>
            <a:prstGeom prst="rect">
              <a:avLst/>
            </a:prstGeom>
          </p:spPr>
        </p:pic>
        <p:pic>
          <p:nvPicPr>
            <p:cNvPr id="69" name="Picture 6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51063" y="4176480"/>
              <a:ext cx="1137969" cy="1375388"/>
            </a:xfrm>
            <a:prstGeom prst="rect">
              <a:avLst/>
            </a:prstGeom>
          </p:spPr>
        </p:pic>
        <p:pic>
          <p:nvPicPr>
            <p:cNvPr id="70" name="Picture 69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83500" y="4176479"/>
              <a:ext cx="1023889" cy="1421089"/>
            </a:xfrm>
            <a:prstGeom prst="rect">
              <a:avLst/>
            </a:prstGeom>
          </p:spPr>
        </p:pic>
        <p:pic>
          <p:nvPicPr>
            <p:cNvPr id="71" name="Picture 70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39233" y="4416765"/>
              <a:ext cx="1094067" cy="1080559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10" y="222139"/>
            <a:ext cx="573260" cy="51457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0063170" y="301118"/>
            <a:ext cx="1824030" cy="58477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24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XMDG</a:t>
            </a:r>
            <a:r>
              <a:rPr lang="en-US" sz="16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Czech</a:t>
            </a:r>
          </a:p>
        </p:txBody>
      </p:sp>
    </p:spTree>
    <p:extLst>
      <p:ext uri="{BB962C8B-B14F-4D97-AF65-F5344CB8AC3E}">
        <p14:creationId xmlns:p14="http://schemas.microsoft.com/office/powerpoint/2010/main" val="3952538497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166364" y="2966203"/>
            <a:ext cx="9859273" cy="925596"/>
          </a:xfrm>
          <a:prstGeom prst="rect">
            <a:avLst/>
          </a:prstGeom>
        </p:spPr>
        <p:txBody>
          <a:bodyPr vert="horz" wrap="square" lIns="146284" tIns="91427" rIns="146284" bIns="91427" rtlCol="0" anchor="t">
            <a:noAutofit/>
          </a:bodyPr>
          <a:lstStyle>
            <a:lvl1pPr algn="l" defTabSz="91436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705" b="0" kern="1200" cap="none" spc="-100" baseline="0">
                <a:ln w="3175">
                  <a:noFill/>
                </a:ln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896354"/>
            <a:r>
              <a:rPr lang="en-US" sz="4704" spc="-98" dirty="0"/>
              <a:t>Create plugins using VSTS</a:t>
            </a:r>
          </a:p>
        </p:txBody>
      </p:sp>
    </p:spTree>
    <p:extLst>
      <p:ext uri="{BB962C8B-B14F-4D97-AF65-F5344CB8AC3E}">
        <p14:creationId xmlns:p14="http://schemas.microsoft.com/office/powerpoint/2010/main" val="225817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9910" y="222139"/>
            <a:ext cx="573260" cy="51457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63170" y="301118"/>
            <a:ext cx="1824030" cy="584775"/>
          </a:xfrm>
          <a:prstGeom prst="rect">
            <a:avLst/>
          </a:prstGeom>
          <a:noFill/>
        </p:spPr>
        <p:txBody>
          <a:bodyPr wrap="none" lIns="0" tIns="0" rIns="0" bIns="0" rtlCol="0">
            <a:normAutofit/>
          </a:bodyPr>
          <a:lstStyle/>
          <a:p>
            <a:r>
              <a:rPr lang="en-US" sz="24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XMDG</a:t>
            </a:r>
            <a:r>
              <a:rPr lang="en-US" sz="1600" dirty="0">
                <a:latin typeface="Segoe WP Semibold" panose="020B0702040204020203" pitchFamily="34" charset="0"/>
                <a:cs typeface="Segoe WP Semibold" panose="020B0702040204020203" pitchFamily="34" charset="0"/>
              </a:rPr>
              <a:t> </a:t>
            </a:r>
            <a:r>
              <a:rPr lang="en-US" sz="2400" dirty="0">
                <a:latin typeface="Segoe UI Light" panose="020B0502040204020203" pitchFamily="34" charset="0"/>
                <a:cs typeface="Segoe UI Light" panose="020B0502040204020203" pitchFamily="34" charset="0"/>
              </a:rPr>
              <a:t>Czech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995352"/>
            <a:ext cx="9553480" cy="45552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906" y="1141486"/>
            <a:ext cx="11428188" cy="459747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49" y="1211263"/>
            <a:ext cx="11542895" cy="43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03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2683</TotalTime>
  <Words>341</Words>
  <Application>Microsoft Office PowerPoint</Application>
  <PresentationFormat>Widescreen</PresentationFormat>
  <Paragraphs>79</Paragraphs>
  <Slides>15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Arial</vt:lpstr>
      <vt:lpstr>Calibri</vt:lpstr>
      <vt:lpstr>Calibri Light</vt:lpstr>
      <vt:lpstr>Consolas</vt:lpstr>
      <vt:lpstr>Helvetica Light</vt:lpstr>
      <vt:lpstr>Segoe UI</vt:lpstr>
      <vt:lpstr>Segoe UI Light</vt:lpstr>
      <vt:lpstr>Segoe UI Semibold</vt:lpstr>
      <vt:lpstr>Segoe WP Semibold</vt:lpstr>
      <vt:lpstr>Wingdings</vt:lpstr>
      <vt:lpstr>Office Theme</vt:lpstr>
      <vt:lpstr>WHITE TEMPLATE</vt:lpstr>
      <vt:lpstr>Mobile Center and VSTS</vt:lpstr>
      <vt:lpstr>What is DevOps?</vt:lpstr>
      <vt:lpstr>Why DevOps?</vt:lpstr>
      <vt:lpstr>Visual Studio Team Services</vt:lpstr>
      <vt:lpstr>Visual Studio Team Services</vt:lpstr>
      <vt:lpstr>PowerPoint Presentation</vt:lpstr>
      <vt:lpstr>Plugins for Xamarin</vt:lpstr>
      <vt:lpstr>PowerPoint Presentation</vt:lpstr>
      <vt:lpstr>PowerPoint Presentation</vt:lpstr>
      <vt:lpstr>PowerPoint Presentation</vt:lpstr>
      <vt:lpstr>PowerPoint Presentation</vt:lpstr>
      <vt:lpstr>Let’s “DevOps” our app</vt:lpstr>
      <vt:lpstr>PowerPoint Presentation</vt:lpstr>
      <vt:lpstr>Summary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Vojtech Madr</dc:creator>
  <cp:lastModifiedBy>Vojtech Madr</cp:lastModifiedBy>
  <cp:revision>22</cp:revision>
  <dcterms:created xsi:type="dcterms:W3CDTF">2017-05-12T10:42:20Z</dcterms:created>
  <dcterms:modified xsi:type="dcterms:W3CDTF">2017-05-22T07:19:36Z</dcterms:modified>
</cp:coreProperties>
</file>